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itt, Catriona" initials="WC" lastIdx="8" clrIdx="0">
    <p:extLst>
      <p:ext uri="{19B8F6BF-5375-455C-9EA6-DF929625EA0E}">
        <p15:presenceInfo xmlns:p15="http://schemas.microsoft.com/office/powerpoint/2012/main" userId="Waitt, Catrio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6699FF"/>
    <a:srgbClr val="66FFFF"/>
    <a:srgbClr val="2065FE"/>
    <a:srgbClr val="CC00CC"/>
    <a:srgbClr val="0000FF"/>
    <a:srgbClr val="FF99FF"/>
    <a:srgbClr val="9D2FEF"/>
    <a:srgbClr val="E72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486" autoAdjust="0"/>
    <p:restoredTop sz="94660"/>
  </p:normalViewPr>
  <p:slideViewPr>
    <p:cSldViewPr snapToGrid="0">
      <p:cViewPr varScale="1">
        <p:scale>
          <a:sx n="26" d="100"/>
          <a:sy n="26" d="100"/>
        </p:scale>
        <p:origin x="22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800" b="1" i="0" u="none" strike="noStrike" kern="1200" cap="all" spc="15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defRPr>
            </a:pPr>
            <a:r>
              <a:rPr lang="en-US" sz="4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Taking  tablets causes disclosure issues  </a:t>
            </a:r>
            <a:endParaRPr lang="en-GB" sz="4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c:rich>
      </c:tx>
      <c:layout>
        <c:manualLayout>
          <c:xMode val="edge"/>
          <c:yMode val="edge"/>
          <c:x val="0.14598862388948861"/>
          <c:y val="3.24349040810936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1" i="0" u="none" strike="noStrike" kern="1200" cap="all" spc="150" baseline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079049617234551"/>
          <c:y val="0.22514020323209874"/>
          <c:w val="0.87028436841527346"/>
          <c:h val="0.60639894730679189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pattFill prst="narHorz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2-6FE7-4677-9AE2-8A9DC120751D}"/>
              </c:ext>
            </c:extLst>
          </c:dPt>
          <c:dPt>
            <c:idx val="1"/>
            <c:invertIfNegative val="0"/>
            <c:bubble3D val="0"/>
            <c:spPr>
              <a:pattFill prst="narHorz">
                <a:fgClr>
                  <a:srgbClr val="00B050"/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1DBF-45AD-82F0-F4C7BBDADB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Sheet1!$F$23:$F$24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Sheet1!$G$23:$G$24</c:f>
              <c:numCache>
                <c:formatCode>0</c:formatCode>
                <c:ptCount val="2"/>
                <c:pt idx="0">
                  <c:v>68.674698795180717</c:v>
                </c:pt>
                <c:pt idx="1">
                  <c:v>31.325301204819279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BF-45AD-82F0-F4C7BBDADB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2064833935"/>
        <c:axId val="2064828111"/>
      </c:barChart>
      <c:catAx>
        <c:axId val="2064833935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64828111"/>
        <c:crosses val="autoZero"/>
        <c:auto val="1"/>
        <c:lblAlgn val="ctr"/>
        <c:lblOffset val="100"/>
        <c:noMultiLvlLbl val="0"/>
      </c:catAx>
      <c:valAx>
        <c:axId val="206482811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4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4400" b="0" dirty="0">
                    <a:solidFill>
                      <a:schemeClr val="tx1"/>
                    </a:solidFill>
                    <a:latin typeface="+mj-lt"/>
                  </a:rPr>
                  <a:t>Percentage</a:t>
                </a:r>
                <a:endParaRPr lang="en-US" sz="7200" b="0" dirty="0">
                  <a:solidFill>
                    <a:schemeClr val="tx1"/>
                  </a:solidFill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1.9830750489908223E-2"/>
              <c:y val="0.322133234994366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4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64833935"/>
        <c:crosses val="autoZero"/>
        <c:crossBetween val="between"/>
      </c:valAx>
      <c:spPr>
        <a:noFill/>
        <a:ln>
          <a:solidFill>
            <a:srgbClr val="C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800" b="1" i="0" u="none" strike="noStrike" kern="1200" cap="all" spc="15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defRPr>
            </a:pPr>
            <a:r>
              <a:rPr lang="en-US" sz="4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Willingness to rejoin/stay in care if offered injectable ART</a:t>
            </a:r>
            <a:endParaRPr lang="en-GB" sz="4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c:rich>
      </c:tx>
      <c:layout>
        <c:manualLayout>
          <c:xMode val="edge"/>
          <c:yMode val="edge"/>
          <c:x val="9.2971026302055726E-2"/>
          <c:y val="1.43540669856459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1" i="0" u="none" strike="noStrike" kern="1200" cap="all" spc="150" baseline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1"/>
            <c:invertIfNegative val="0"/>
            <c:bubble3D val="0"/>
            <c:spPr>
              <a:pattFill prst="narHorz">
                <a:fgClr>
                  <a:srgbClr val="00B050"/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6EEF-4225-B29B-0F40E14A5E55}"/>
              </c:ext>
            </c:extLst>
          </c:dPt>
          <c:dPt>
            <c:idx val="2"/>
            <c:invertIfNegative val="0"/>
            <c:bubble3D val="0"/>
            <c:spPr>
              <a:pattFill prst="narHorz">
                <a:fgClr>
                  <a:srgbClr val="002060"/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6EEF-4225-B29B-0F40E14A5E55}"/>
              </c:ext>
            </c:extLst>
          </c:dPt>
          <c:dLbls>
            <c:dLbl>
              <c:idx val="2"/>
              <c:layout>
                <c:manualLayout>
                  <c:x val="-1.7211628148872452E-2"/>
                  <c:y val="3.189792663476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EF-4225-B29B-0F40E14A5E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Sheet1!$C$42:$C$44</c:f>
              <c:strCache>
                <c:ptCount val="3"/>
                <c:pt idx="0">
                  <c:v>Not at all willing</c:v>
                </c:pt>
                <c:pt idx="1">
                  <c:v>Somewhat willing</c:v>
                </c:pt>
                <c:pt idx="2">
                  <c:v>Very willing</c:v>
                </c:pt>
              </c:strCache>
            </c:strRef>
          </c:cat>
          <c:val>
            <c:numRef>
              <c:f>Sheet1!$D$42:$D$44</c:f>
              <c:numCache>
                <c:formatCode>0</c:formatCode>
                <c:ptCount val="3"/>
                <c:pt idx="0">
                  <c:v>4.8192771084337354</c:v>
                </c:pt>
                <c:pt idx="1">
                  <c:v>39.75903614457831</c:v>
                </c:pt>
                <c:pt idx="2">
                  <c:v>55.421686746987952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EF-4225-B29B-0F40E14A5E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88674623"/>
        <c:axId val="88671711"/>
      </c:barChart>
      <c:catAx>
        <c:axId val="88674623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8671711"/>
        <c:crosses val="autoZero"/>
        <c:auto val="1"/>
        <c:lblAlgn val="ctr"/>
        <c:lblOffset val="100"/>
        <c:noMultiLvlLbl val="0"/>
      </c:catAx>
      <c:valAx>
        <c:axId val="8867171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4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4400" b="0" dirty="0">
                    <a:solidFill>
                      <a:schemeClr val="tx1"/>
                    </a:solidFill>
                    <a:latin typeface="+mn-lt"/>
                  </a:rPr>
                  <a:t>Percentage</a:t>
                </a:r>
              </a:p>
            </c:rich>
          </c:tx>
          <c:layout>
            <c:manualLayout>
              <c:xMode val="edge"/>
              <c:yMode val="edge"/>
              <c:x val="1.368124143800261E-2"/>
              <c:y val="0.383625814715744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4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8674623"/>
        <c:crosses val="autoZero"/>
        <c:crossBetween val="between"/>
      </c:valAx>
      <c:spPr>
        <a:noFill/>
        <a:ln>
          <a:solidFill>
            <a:srgbClr val="C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4400" b="1" i="0" u="none" strike="noStrike" kern="1200" cap="all" spc="15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defRPr>
            </a:pP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Ever heard of Injectable ART</a:t>
            </a:r>
            <a:endParaRPr lang="en-GB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c:rich>
      </c:tx>
      <c:layout>
        <c:manualLayout>
          <c:xMode val="edge"/>
          <c:yMode val="edge"/>
          <c:x val="0.1126876605072685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4400" b="1" i="0" u="none" strike="noStrike" kern="1200" cap="all" spc="150" baseline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pct5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pattFill prst="narHorz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2-249D-497F-8D2F-F4798CD2BC52}"/>
              </c:ext>
            </c:extLst>
          </c:dPt>
          <c:dPt>
            <c:idx val="1"/>
            <c:invertIfNegative val="0"/>
            <c:bubble3D val="0"/>
            <c:spPr>
              <a:pattFill prst="narHorz">
                <a:fgClr>
                  <a:srgbClr val="00B050"/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B6B3-4CA2-B320-73AB4993E076}"/>
              </c:ext>
            </c:extLst>
          </c:dPt>
          <c:dLbls>
            <c:dLbl>
              <c:idx val="1"/>
              <c:layout>
                <c:manualLayout>
                  <c:x val="-1.0859226703925965E-16"/>
                  <c:y val="0.102116349277796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B3-4CA2-B320-73AB4993E0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Sheet1!$E$2:$E$3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Sheet1!$F$2:$F$3</c:f>
              <c:numCache>
                <c:formatCode>0</c:formatCode>
                <c:ptCount val="2"/>
                <c:pt idx="0">
                  <c:v>25.301204819277107</c:v>
                </c:pt>
                <c:pt idx="1">
                  <c:v>74.698795180722882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B3-4CA2-B320-73AB4993E0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2066975903"/>
        <c:axId val="2066971743"/>
      </c:barChart>
      <c:catAx>
        <c:axId val="2066975903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66971743"/>
        <c:crosses val="autoZero"/>
        <c:auto val="1"/>
        <c:lblAlgn val="ctr"/>
        <c:lblOffset val="100"/>
        <c:noMultiLvlLbl val="0"/>
      </c:catAx>
      <c:valAx>
        <c:axId val="206697174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4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4400" b="0" dirty="0">
                    <a:solidFill>
                      <a:schemeClr val="tx1"/>
                    </a:solidFill>
                    <a:latin typeface="+mj-lt"/>
                  </a:rPr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44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66975903"/>
        <c:crosses val="autoZero"/>
        <c:crossBetween val="between"/>
      </c:valAx>
      <c:spPr>
        <a:noFill/>
        <a:ln>
          <a:solidFill>
            <a:srgbClr val="C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54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55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8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09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3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6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2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7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51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2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60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6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chart" Target="../charts/chart3.xml"/><Relationship Id="rId5" Type="http://schemas.openxmlformats.org/officeDocument/2006/relationships/image" Target="../media/image2.jpeg"/><Relationship Id="rId10" Type="http://schemas.openxmlformats.org/officeDocument/2006/relationships/chart" Target="../charts/chart2.xml"/><Relationship Id="rId4" Type="http://schemas.openxmlformats.org/officeDocument/2006/relationships/image" Target="../media/image1.png"/><Relationship Id="rId9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5630" y="-300747"/>
            <a:ext cx="42803763" cy="3338521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5630" y="3252761"/>
            <a:ext cx="9218910" cy="254477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BACKGROUND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57150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4800" dirty="0"/>
              <a:t>Prevention of mother-to-child transmission (PMTCT) </a:t>
            </a:r>
            <a:r>
              <a:rPr lang="en-US" sz="4800" dirty="0" err="1"/>
              <a:t>programmes</a:t>
            </a:r>
            <a:r>
              <a:rPr lang="en-US" sz="4800" dirty="0"/>
              <a:t> in sub-Saharan Africa continue to have rates of disengagement</a:t>
            </a:r>
          </a:p>
          <a:p>
            <a:pPr marL="57150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4800" dirty="0"/>
              <a:t>Fear of HIV status disclosure is a major factor</a:t>
            </a:r>
          </a:p>
          <a:p>
            <a:pPr marL="57150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4800" dirty="0"/>
              <a:t>Injectable ART is efficacious and discreet and could be a potential solution</a:t>
            </a:r>
          </a:p>
          <a:p>
            <a:pPr marL="571500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5400" dirty="0">
              <a:latin typeface="+mj-lt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STUDY AIM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marL="57150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4800" dirty="0">
                <a:solidFill>
                  <a:srgbClr val="212529"/>
                </a:solidFill>
                <a:ea typeface="Times New Roman" panose="02020603050405020304" pitchFamily="18" charset="0"/>
              </a:rPr>
              <a:t>To </a:t>
            </a:r>
            <a:r>
              <a:rPr lang="en-US" sz="4800" dirty="0"/>
              <a:t>investigate the knowledge and willingness to use injectable ART among women disengaged from the PMTCT programme in Uganda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dirty="0"/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METHODS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685800" lvl="0" indent="-685800" defTabSz="52557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4800" dirty="0"/>
              <a:t>Cross sectional study from September to  October 2020</a:t>
            </a:r>
            <a:r>
              <a:rPr lang="en-GB" sz="4800" dirty="0"/>
              <a:t> </a:t>
            </a:r>
          </a:p>
          <a:p>
            <a:pPr lvl="0"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5400" dirty="0">
              <a:solidFill>
                <a:srgbClr val="FF0000"/>
              </a:solidFill>
            </a:endParaRPr>
          </a:p>
          <a:p>
            <a:pPr lvl="0"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Study site</a:t>
            </a:r>
            <a:r>
              <a:rPr lang="en-GB" sz="4800" dirty="0">
                <a:latin typeface="+mj-lt"/>
              </a:rPr>
              <a:t>:</a:t>
            </a:r>
            <a:endParaRPr lang="en-GB" sz="5400" dirty="0">
              <a:solidFill>
                <a:prstClr val="black"/>
              </a:solidFill>
            </a:endParaRPr>
          </a:p>
          <a:p>
            <a:pPr lvl="0" indent="-685800" defTabSz="525571" eaLnBrk="0" fontAlgn="base" hangingPunc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4800" dirty="0">
                <a:solidFill>
                  <a:prstClr val="black"/>
                </a:solidFill>
              </a:rPr>
              <a:t>PMTCT programmes in Kampala and </a:t>
            </a:r>
            <a:r>
              <a:rPr lang="en-GB" sz="4800" dirty="0" err="1">
                <a:solidFill>
                  <a:prstClr val="black"/>
                </a:solidFill>
              </a:rPr>
              <a:t>Wakiso</a:t>
            </a:r>
            <a:r>
              <a:rPr lang="en-GB" sz="4800" dirty="0">
                <a:solidFill>
                  <a:prstClr val="black"/>
                </a:solidFill>
              </a:rPr>
              <a:t> districts</a:t>
            </a:r>
          </a:p>
          <a:p>
            <a:pPr lvl="0" indent="-685800" defTabSz="525571" eaLnBrk="0" fontAlgn="base" hangingPunc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4800" dirty="0">
                <a:solidFill>
                  <a:srgbClr val="212529"/>
                </a:solidFill>
              </a:rPr>
              <a:t>Women traced by counsellors</a:t>
            </a:r>
          </a:p>
          <a:p>
            <a:pPr lvl="0" indent="-685800" defTabSz="525571" eaLnBrk="0" fontAlgn="base" hangingPunc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4800" dirty="0">
                <a:solidFill>
                  <a:srgbClr val="212529"/>
                </a:solidFill>
                <a:cs typeface="Calibri" panose="020F0502020204030204" pitchFamily="34" charset="0"/>
              </a:rPr>
              <a:t>Structured interviews with opinions on a 3-point Likert scale</a:t>
            </a:r>
          </a:p>
          <a:p>
            <a:pPr lvl="0"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6000" dirty="0">
              <a:solidFill>
                <a:prstClr val="black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6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470794" y="3252761"/>
            <a:ext cx="9502834" cy="252117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STATISTICAL ANALYSIS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400" dirty="0">
              <a:solidFill>
                <a:srgbClr val="212529"/>
              </a:solidFill>
              <a:latin typeface="+mj-lt"/>
            </a:endParaRPr>
          </a:p>
          <a:p>
            <a:pPr marL="857250" indent="-857250" defTabSz="52557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4800" dirty="0">
                <a:solidFill>
                  <a:srgbClr val="212529"/>
                </a:solidFill>
                <a:ea typeface="Times New Roman" panose="02020603050405020304" pitchFamily="18" charset="0"/>
              </a:rPr>
              <a:t>Descriptive statistics used to characterize the population</a:t>
            </a:r>
          </a:p>
          <a:p>
            <a:pPr marL="857250" indent="-857250" defTabSz="52557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4800" dirty="0">
                <a:solidFill>
                  <a:srgbClr val="212529"/>
                </a:solidFill>
                <a:ea typeface="Times New Roman" panose="02020603050405020304" pitchFamily="18" charset="0"/>
              </a:rPr>
              <a:t>Multivariate logistic regression used to assess </a:t>
            </a:r>
            <a:r>
              <a:rPr lang="en-US" sz="4800" dirty="0"/>
              <a:t>determine predictors of willingness to consider use of injectable ART</a:t>
            </a:r>
            <a:endParaRPr lang="en-US" sz="4800" dirty="0">
              <a:solidFill>
                <a:srgbClr val="212529"/>
              </a:solidFill>
              <a:ea typeface="Times New Roman" panose="02020603050405020304" pitchFamily="18" charset="0"/>
            </a:endParaRPr>
          </a:p>
          <a:p>
            <a:pPr marL="857250" indent="-85725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6000" dirty="0"/>
          </a:p>
          <a:p>
            <a:r>
              <a:rPr lang="en-GB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RESULTS</a:t>
            </a:r>
            <a:endParaRPr lang="en-GB" sz="5400" b="1" dirty="0">
              <a:solidFill>
                <a:srgbClr val="FF0000"/>
              </a:solidFill>
              <a:latin typeface="+mj-lt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/>
              <a:t>385/1023  (38% of registered women) had disengaged from care between 2017-2019 and 22% of these (83/385) were traced successfully traced &amp; interviewed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400"/>
              <a:t>Median </a:t>
            </a:r>
            <a:r>
              <a:rPr lang="en-US" sz="4400" dirty="0"/>
              <a:t>age was 26 years (IQR; 23-29), 88% (73/83) had a live infant and 66% (55/83)  were living with their partner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/>
              <a:t>Only 25% (21/83) had heard of injectable ART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GB" sz="4800" dirty="0"/>
              <a:t>69% (57/83) believed taking tablets caused disclosure issues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68844" y="34541"/>
            <a:ext cx="36015110" cy="172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WILLINGNESS TO USE INJECTABLE ANTIRETROVIRAL THERAPY (ART) AMONG WOMEN WHO DISENGAGE FROM PREVENTION OF MOTHER-TO-CHILD TRANSMISSION PROGRAMMES IN UGANDA</a:t>
            </a:r>
            <a:r>
              <a:rPr lang="en-US" sz="5400" b="1" dirty="0">
                <a:latin typeface="+mj-lt"/>
              </a:rPr>
              <a:t>.</a:t>
            </a:r>
            <a:endParaRPr lang="en-GB" sz="5400" b="1" dirty="0">
              <a:latin typeface="+mj-lt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54341" y="1752740"/>
            <a:ext cx="36261318" cy="88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      </a:t>
            </a:r>
            <a:r>
              <a:rPr lang="en-US" sz="4000" dirty="0"/>
              <a:t>Eva Laker</a:t>
            </a:r>
            <a:r>
              <a:rPr lang="en-US" sz="4000" baseline="30000" dirty="0"/>
              <a:t>1</a:t>
            </a:r>
            <a:r>
              <a:rPr lang="en-US" sz="4000" dirty="0"/>
              <a:t>, Arnold Arinaitwe</a:t>
            </a:r>
            <a:r>
              <a:rPr lang="en-US" sz="4000" baseline="30000" dirty="0"/>
              <a:t>1</a:t>
            </a:r>
            <a:r>
              <a:rPr lang="en-US" sz="4000" dirty="0"/>
              <a:t>, Vivian Nakate</a:t>
            </a:r>
            <a:r>
              <a:rPr lang="en-US" sz="4000" baseline="30000" dirty="0"/>
              <a:t>1</a:t>
            </a:r>
            <a:r>
              <a:rPr lang="en-US" sz="4000" dirty="0"/>
              <a:t>, Joshua   Kyenkya</a:t>
            </a:r>
            <a:r>
              <a:rPr lang="en-US" sz="4000" baseline="30000" dirty="0"/>
              <a:t>1</a:t>
            </a:r>
            <a:r>
              <a:rPr lang="en-US" sz="4000" dirty="0"/>
              <a:t>, Mohammed Lamorde</a:t>
            </a:r>
            <a:r>
              <a:rPr lang="en-US" sz="4000" baseline="30000" dirty="0"/>
              <a:t>1</a:t>
            </a:r>
            <a:r>
              <a:rPr lang="en-US" sz="4000" dirty="0"/>
              <a:t>, Fiona Cresswell</a:t>
            </a:r>
            <a:r>
              <a:rPr lang="en-US" sz="4000" baseline="30000" dirty="0"/>
              <a:t>1,2,3</a:t>
            </a:r>
            <a:r>
              <a:rPr lang="en-US" sz="4000" dirty="0"/>
              <a:t>, Catriona Waitt</a:t>
            </a:r>
            <a:r>
              <a:rPr lang="en-US" sz="4000" baseline="30000" dirty="0"/>
              <a:t>1,4,5</a:t>
            </a:r>
            <a:r>
              <a:rPr lang="en-US" sz="4000" dirty="0"/>
              <a:t>, David Meya</a:t>
            </a:r>
            <a:r>
              <a:rPr lang="en-US" sz="4000" baseline="30000" dirty="0"/>
              <a:t>1</a:t>
            </a:r>
            <a:r>
              <a:rPr lang="en-US" sz="4000" dirty="0"/>
              <a:t>, Agnes Kiragga</a:t>
            </a:r>
            <a:r>
              <a:rPr lang="en-US" sz="4000" baseline="30000" dirty="0"/>
              <a:t>1</a:t>
            </a:r>
            <a:endParaRPr lang="en-GB" sz="4000" dirty="0"/>
          </a:p>
          <a:p>
            <a:r>
              <a:rPr lang="en-GB" sz="4000" dirty="0"/>
              <a:t> </a:t>
            </a:r>
            <a:r>
              <a:rPr lang="en-GB" sz="4000" b="1" dirty="0"/>
              <a:t> </a:t>
            </a:r>
            <a:r>
              <a:rPr lang="en-GB" sz="4000" dirty="0"/>
              <a:t> </a:t>
            </a:r>
            <a:endParaRPr lang="en-US" altLang="en-US" sz="4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035" name="AutoShape 11"/>
          <p:cNvCxnSpPr>
            <a:cxnSpLocks noChangeShapeType="1"/>
          </p:cNvCxnSpPr>
          <p:nvPr/>
        </p:nvCxnSpPr>
        <p:spPr bwMode="auto">
          <a:xfrm>
            <a:off x="11940877" y="28863607"/>
            <a:ext cx="18922008" cy="0"/>
          </a:xfrm>
          <a:prstGeom prst="straightConnector1">
            <a:avLst/>
          </a:prstGeom>
          <a:noFill/>
          <a:ln w="76200">
            <a:solidFill>
              <a:srgbClr val="EF402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-2" y="28843902"/>
            <a:ext cx="42803763" cy="1411605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/>
              <a:t>POSTER NUMBER </a:t>
            </a:r>
            <a:r>
              <a:rPr lang="en-GB" sz="7200" dirty="0"/>
              <a:t>PEB0262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770" y="29178175"/>
            <a:ext cx="8348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PRESENTED AT THE 23</a:t>
            </a:r>
            <a:r>
              <a:rPr lang="en-GB" sz="2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RD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INTERNATIONAL AIDS CONFERENCE (AIDS 2020) </a:t>
            </a:r>
            <a:r>
              <a:rPr lang="es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| 6-10 JULY 2020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854" y="29111273"/>
            <a:ext cx="5430051" cy="916274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9019208" y="3252762"/>
            <a:ext cx="10276761" cy="204706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endParaRPr lang="en-US" sz="6000" dirty="0">
              <a:solidFill>
                <a:srgbClr val="212529"/>
              </a:solidFill>
              <a:ea typeface="Times New Roman" panose="02020603050405020304" pitchFamily="18" charset="0"/>
            </a:endParaRPr>
          </a:p>
          <a:p>
            <a:endParaRPr lang="en-US" sz="6000" dirty="0">
              <a:solidFill>
                <a:srgbClr val="212529"/>
              </a:solidFill>
              <a:ea typeface="Times New Roman" panose="02020603050405020304" pitchFamily="18" charset="0"/>
            </a:endParaRPr>
          </a:p>
          <a:p>
            <a:endParaRPr lang="en-US" sz="6000" dirty="0">
              <a:solidFill>
                <a:srgbClr val="212529"/>
              </a:solidFill>
              <a:ea typeface="Times New Roman" panose="02020603050405020304" pitchFamily="18" charset="0"/>
            </a:endParaRPr>
          </a:p>
          <a:p>
            <a:endParaRPr lang="en-US" sz="6000" dirty="0">
              <a:solidFill>
                <a:srgbClr val="212529"/>
              </a:solidFill>
              <a:ea typeface="Times New Roman" panose="02020603050405020304" pitchFamily="18" charset="0"/>
            </a:endParaRPr>
          </a:p>
          <a:p>
            <a:endParaRPr lang="en-US" sz="6000" dirty="0">
              <a:solidFill>
                <a:srgbClr val="212529"/>
              </a:solidFill>
              <a:ea typeface="Times New Roman" panose="02020603050405020304" pitchFamily="18" charset="0"/>
            </a:endParaRPr>
          </a:p>
          <a:p>
            <a:endParaRPr lang="en-US" sz="6000" dirty="0">
              <a:solidFill>
                <a:srgbClr val="212529"/>
              </a:solidFill>
              <a:ea typeface="Times New Roman" panose="02020603050405020304" pitchFamily="18" charset="0"/>
            </a:endParaRPr>
          </a:p>
          <a:p>
            <a:endParaRPr lang="en-US" sz="6000" dirty="0">
              <a:solidFill>
                <a:srgbClr val="212529"/>
              </a:solidFill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6000" dirty="0">
              <a:solidFill>
                <a:srgbClr val="21252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4400" dirty="0"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Majority; 55% willing to rejoin/stay in care if offered injectable ART</a:t>
            </a:r>
          </a:p>
          <a:p>
            <a:pPr marL="857250" indent="-8572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5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indent="-8572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5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indent="-8572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5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indent="-8572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5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indent="-8572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5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indent="-8572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5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indent="-8572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5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indent="-8572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5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5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indent="-8572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4400" dirty="0">
                <a:ea typeface="Calibri" panose="020F0502020204030204" pitchFamily="34" charset="0"/>
                <a:cs typeface="Times New Roman" panose="02020603050405020304" pitchFamily="18" charset="0"/>
              </a:rPr>
              <a:t>Only  the belief that tablets caused  disclosure risk was associated with willingness to consider use of  injectable ART</a:t>
            </a:r>
            <a:endParaRPr lang="en-US" sz="44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6000" b="1" u="sng" dirty="0">
              <a:solidFill>
                <a:srgbClr val="21252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6000" b="1" u="sng" dirty="0">
              <a:solidFill>
                <a:srgbClr val="21252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9353937" y="3252761"/>
            <a:ext cx="13281076" cy="251572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07000"/>
              </a:lnSpc>
            </a:pPr>
            <a:r>
              <a:rPr lang="en-GB" sz="4400" b="1" u="sng" dirty="0"/>
              <a:t>			Logistic regression of willingness to use injectables </a:t>
            </a:r>
            <a:endParaRPr lang="en-US" sz="4400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48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indent="-8572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6000" b="1" u="sng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4800" b="1" u="sng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4800" b="1" u="sng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4800" b="1" u="sng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4800" b="1" u="sng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4800" b="1" u="sng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4800" b="1" u="sng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4800" b="1" u="sng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6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6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6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6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6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6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6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6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6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6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2000" b="1" i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6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6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</a:p>
          <a:p>
            <a:pPr marL="685800" indent="-6858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GB" sz="4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Low knowledge about injectable ART</a:t>
            </a:r>
            <a:endParaRPr lang="en-US" sz="48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GB" sz="4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 willingness to use injectable ART</a:t>
            </a:r>
          </a:p>
          <a:p>
            <a:pPr marL="685800" lvl="0" indent="-6858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GB" sz="4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Injectable ART potentially a solution for women disengaging from care due to disclosure issues</a:t>
            </a:r>
          </a:p>
          <a:p>
            <a:pPr algn="just">
              <a:lnSpc>
                <a:spcPct val="107000"/>
              </a:lnSpc>
            </a:pPr>
            <a:endParaRPr lang="en-US" sz="6000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2122" descr="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" r="5882"/>
          <a:stretch>
            <a:fillRect/>
          </a:stretch>
        </p:blipFill>
        <p:spPr bwMode="auto">
          <a:xfrm>
            <a:off x="39707880" y="-304414"/>
            <a:ext cx="3179276" cy="320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592" y="28944144"/>
            <a:ext cx="2523293" cy="10814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17924" y="2427813"/>
            <a:ext cx="3206405" cy="5433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30" y="-304414"/>
            <a:ext cx="3487230" cy="3342188"/>
          </a:xfrm>
          <a:prstGeom prst="rect">
            <a:avLst/>
          </a:prstGeom>
        </p:spPr>
      </p:pic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510634"/>
              </p:ext>
            </p:extLst>
          </p:nvPr>
        </p:nvGraphicFramePr>
        <p:xfrm>
          <a:off x="19212670" y="3360120"/>
          <a:ext cx="9316541" cy="7549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79148"/>
              </p:ext>
            </p:extLst>
          </p:nvPr>
        </p:nvGraphicFramePr>
        <p:xfrm>
          <a:off x="18790820" y="12189209"/>
          <a:ext cx="9548772" cy="7681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562848"/>
              </p:ext>
            </p:extLst>
          </p:nvPr>
        </p:nvGraphicFramePr>
        <p:xfrm>
          <a:off x="9934048" y="20016822"/>
          <a:ext cx="8576325" cy="7842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405477"/>
              </p:ext>
            </p:extLst>
          </p:nvPr>
        </p:nvGraphicFramePr>
        <p:xfrm>
          <a:off x="29618671" y="3895625"/>
          <a:ext cx="13016341" cy="19880331"/>
        </p:xfrm>
        <a:graphic>
          <a:graphicData uri="http://schemas.openxmlformats.org/drawingml/2006/table">
            <a:tbl>
              <a:tblPr firstRow="1" firstCol="1" bandRow="1"/>
              <a:tblGrid>
                <a:gridCol w="4271889">
                  <a:extLst>
                    <a:ext uri="{9D8B030D-6E8A-4147-A177-3AD203B41FA5}">
                      <a16:colId xmlns:a16="http://schemas.microsoft.com/office/drawing/2014/main" val="3545996968"/>
                    </a:ext>
                  </a:extLst>
                </a:gridCol>
                <a:gridCol w="2884501">
                  <a:extLst>
                    <a:ext uri="{9D8B030D-6E8A-4147-A177-3AD203B41FA5}">
                      <a16:colId xmlns:a16="http://schemas.microsoft.com/office/drawing/2014/main" val="2285999436"/>
                    </a:ext>
                  </a:extLst>
                </a:gridCol>
                <a:gridCol w="1432145">
                  <a:extLst>
                    <a:ext uri="{9D8B030D-6E8A-4147-A177-3AD203B41FA5}">
                      <a16:colId xmlns:a16="http://schemas.microsoft.com/office/drawing/2014/main" val="278169312"/>
                    </a:ext>
                  </a:extLst>
                </a:gridCol>
                <a:gridCol w="2864287">
                  <a:extLst>
                    <a:ext uri="{9D8B030D-6E8A-4147-A177-3AD203B41FA5}">
                      <a16:colId xmlns:a16="http://schemas.microsoft.com/office/drawing/2014/main" val="2464548581"/>
                    </a:ext>
                  </a:extLst>
                </a:gridCol>
                <a:gridCol w="1563519">
                  <a:extLst>
                    <a:ext uri="{9D8B030D-6E8A-4147-A177-3AD203B41FA5}">
                      <a16:colId xmlns:a16="http://schemas.microsoft.com/office/drawing/2014/main" val="4247658299"/>
                    </a:ext>
                  </a:extLst>
                </a:gridCol>
              </a:tblGrid>
              <a:tr h="5370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Variable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Unadjusted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Adjusted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164348"/>
                  </a:ext>
                </a:extLst>
              </a:tr>
              <a:tr h="541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(95% CI)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Value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(95 % CI)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Value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3693010"/>
                  </a:ext>
                </a:extLst>
              </a:tr>
              <a:tr h="541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1.07 (0.96-1.18)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0.230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1.09 (0.97-1.23)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0.149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215397"/>
                  </a:ext>
                </a:extLst>
              </a:tr>
              <a:tr h="1003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Currently re-engaged in care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095800"/>
                  </a:ext>
                </a:extLst>
              </a:tr>
              <a:tr h="1083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0.36 (0.15-0.87)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0.024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0.40 (0.15-1.08)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0.072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2555969"/>
                  </a:ext>
                </a:extLst>
              </a:tr>
              <a:tr h="1687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you feel like having to take tablets causes disclosure issues ?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9292"/>
                  </a:ext>
                </a:extLst>
              </a:tr>
              <a:tr h="1083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0.29 (0.11-0.76)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0.012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0.21 (0.06-0.72)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3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68812"/>
                  </a:ext>
                </a:extLst>
              </a:tr>
              <a:tr h="15172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Have you ever  taken</a:t>
                      </a:r>
                      <a:r>
                        <a:rPr lang="en-GB" sz="3200" b="1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injectable or implant for any indication?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3792"/>
                  </a:ext>
                </a:extLst>
              </a:tr>
              <a:tr h="1083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0.51 (0.19-1.36)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0.178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0.46(0.14-1.45)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0.182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9199725"/>
                  </a:ext>
                </a:extLst>
              </a:tr>
              <a:tr h="541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Disclosure to spouse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565548"/>
                  </a:ext>
                </a:extLst>
              </a:tr>
              <a:tr h="1083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0.61 (0.25-1.47)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0.269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0.86 (0.29-2.54)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0.790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7812265"/>
                  </a:ext>
                </a:extLst>
              </a:tr>
              <a:tr h="541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 level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796377"/>
                  </a:ext>
                </a:extLst>
              </a:tr>
              <a:tr h="1083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Primary and below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Above primary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1.19 (0.49-2.86)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0.705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2314221"/>
                  </a:ext>
                </a:extLst>
              </a:tr>
              <a:tr h="541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Marital status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541195"/>
                  </a:ext>
                </a:extLst>
              </a:tr>
              <a:tr h="1083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living with partner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Living with partner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1.12 (0.45-2.79)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0.809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022774"/>
                  </a:ext>
                </a:extLst>
              </a:tr>
              <a:tr h="541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 of pregnancy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892218"/>
                  </a:ext>
                </a:extLst>
              </a:tr>
              <a:tr h="1083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Infant alive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Infant died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0.78 (0.21-2.93)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0.714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7147792"/>
                  </a:ext>
                </a:extLst>
              </a:tr>
              <a:tr h="541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Using family planning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112454"/>
                  </a:ext>
                </a:extLst>
              </a:tr>
              <a:tr h="1637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0.742 (0.26-2.16)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0.584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8396813"/>
                  </a:ext>
                </a:extLst>
              </a:tr>
              <a:tr h="541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Heard of injectable</a:t>
                      </a:r>
                      <a:r>
                        <a:rPr lang="en-GB" sz="3200" b="1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ART</a:t>
                      </a:r>
                      <a:endParaRPr lang="en-GB" sz="3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258888"/>
                  </a:ext>
                </a:extLst>
              </a:tr>
              <a:tr h="15172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3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0.91(0.34-2.47)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0.854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7030111"/>
                  </a:ext>
                </a:extLst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19149882" y="22997160"/>
            <a:ext cx="10012026" cy="5467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</a:pPr>
            <a:r>
              <a:rPr lang="en-GB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Acknowledgement:</a:t>
            </a:r>
          </a:p>
          <a:p>
            <a:pPr lvl="0">
              <a:lnSpc>
                <a:spcPct val="107000"/>
              </a:lnSpc>
            </a:pPr>
            <a:r>
              <a:rPr lang="en-US" sz="4000" i="1" dirty="0">
                <a:solidFill>
                  <a:schemeClr val="tx1"/>
                </a:solidFill>
              </a:rPr>
              <a:t>This program has been supported by the </a:t>
            </a:r>
            <a:r>
              <a:rPr lang="en-US" sz="4000" dirty="0">
                <a:solidFill>
                  <a:schemeClr val="tx1"/>
                </a:solidFill>
              </a:rPr>
              <a:t>EDCTP grant number TMA2017CDF - 1036.</a:t>
            </a:r>
          </a:p>
          <a:p>
            <a:pPr lvl="0">
              <a:lnSpc>
                <a:spcPct val="107000"/>
              </a:lnSpc>
            </a:pPr>
            <a:r>
              <a:rPr lang="en-US" sz="4000" b="1" dirty="0" err="1">
                <a:solidFill>
                  <a:srgbClr val="FF0000"/>
                </a:solidFill>
              </a:rPr>
              <a:t>Affliations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US" sz="2400" b="1" baseline="30000" dirty="0">
                <a:solidFill>
                  <a:schemeClr val="tx1"/>
                </a:solidFill>
              </a:rPr>
              <a:t>1</a:t>
            </a:r>
            <a:r>
              <a:rPr lang="en-US" sz="2400" b="1" dirty="0">
                <a:solidFill>
                  <a:schemeClr val="tx1"/>
                </a:solidFill>
              </a:rPr>
              <a:t>Infectious Diseases Institute, </a:t>
            </a:r>
            <a:r>
              <a:rPr lang="en-US" sz="2400" b="1" dirty="0" err="1">
                <a:solidFill>
                  <a:schemeClr val="tx1"/>
                </a:solidFill>
              </a:rPr>
              <a:t>Mulago</a:t>
            </a:r>
            <a:r>
              <a:rPr lang="en-US" sz="2400" b="1" dirty="0">
                <a:solidFill>
                  <a:schemeClr val="tx1"/>
                </a:solidFill>
              </a:rPr>
              <a:t> College of Health Sciences, Kampala, </a:t>
            </a:r>
            <a:r>
              <a:rPr lang="en-US" sz="2400" b="1" baseline="30000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Clinical Research Department, London School of Hygiene &amp; Tropical Medicine, London, </a:t>
            </a:r>
            <a:r>
              <a:rPr lang="en-US" sz="2400" b="1" baseline="30000" dirty="0">
                <a:solidFill>
                  <a:schemeClr val="tx1"/>
                </a:solidFill>
              </a:rPr>
              <a:t>3 </a:t>
            </a:r>
            <a:r>
              <a:rPr lang="en-US" sz="2400" b="1" dirty="0">
                <a:solidFill>
                  <a:schemeClr val="tx1"/>
                </a:solidFill>
              </a:rPr>
              <a:t>Medical Research Council – Uganda Virus Research Institute and London School of Hygiene and Tropical Medicine Uganda Research Unit, Entebbe,</a:t>
            </a:r>
            <a:r>
              <a:rPr lang="en-US" sz="2400" b="1" baseline="30000" dirty="0">
                <a:solidFill>
                  <a:schemeClr val="tx1"/>
                </a:solidFill>
              </a:rPr>
              <a:t> 4</a:t>
            </a:r>
            <a:r>
              <a:rPr lang="en-US" sz="2400" b="1" dirty="0">
                <a:solidFill>
                  <a:schemeClr val="tx1"/>
                </a:solidFill>
              </a:rPr>
              <a:t> Department of Molecular &amp; Clinical Pharmacology, Institute of Translational Medicine, University of Liverpool, Liverpool </a:t>
            </a:r>
            <a:r>
              <a:rPr lang="en-US" sz="2400" b="1" baseline="30000" dirty="0">
                <a:solidFill>
                  <a:schemeClr val="tx1"/>
                </a:solidFill>
              </a:rPr>
              <a:t>5</a:t>
            </a:r>
            <a:r>
              <a:rPr lang="en-US" sz="2400" b="1" dirty="0">
                <a:solidFill>
                  <a:schemeClr val="tx1"/>
                </a:solidFill>
              </a:rPr>
              <a:t>Royal Liverpool University Hospital, Liverpool.</a:t>
            </a:r>
          </a:p>
          <a:p>
            <a:pPr lvl="0">
              <a:lnSpc>
                <a:spcPct val="107000"/>
              </a:lnSpc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888840" y="9426515"/>
            <a:ext cx="1534065" cy="10474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0.013</a:t>
            </a:r>
          </a:p>
        </p:txBody>
      </p:sp>
      <p:pic>
        <p:nvPicPr>
          <p:cNvPr id="4" name="Eva Laker_Poster present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997670" y="14730032"/>
            <a:ext cx="1300018" cy="130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8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692</Words>
  <Application>Microsoft Office PowerPoint</Application>
  <PresentationFormat>Benutzerdefiniert</PresentationFormat>
  <Paragraphs>233</Paragraphs>
  <Slides>1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(Body)</vt:lpstr>
      <vt:lpstr>Calibri Light</vt:lpstr>
      <vt:lpstr>Cambria</vt:lpstr>
      <vt:lpstr>Century Gothic</vt:lpstr>
      <vt:lpstr>Wingdings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Alexander Leb</cp:lastModifiedBy>
  <cp:revision>149</cp:revision>
  <dcterms:created xsi:type="dcterms:W3CDTF">2016-06-23T11:49:10Z</dcterms:created>
  <dcterms:modified xsi:type="dcterms:W3CDTF">2020-07-01T08:30:12Z</dcterms:modified>
</cp:coreProperties>
</file>